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540D25-8547-4633-B5B9-6D339EB1FB7E}" v="511" dt="2023-12-16T07:16:05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12.xml" Id="rId13" /><Relationship Type="http://schemas.openxmlformats.org/officeDocument/2006/relationships/viewProps" Target="viewProps.xml" Id="rId18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presProps" Target="presProps.xml" Id="rId17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tableStyles" Target="tableStyles.xml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slide" Target="slides/slide9.xml" Id="rId10" /><Relationship Type="http://schemas.openxmlformats.org/officeDocument/2006/relationships/theme" Target="theme/theme1.xml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microsoft.com/office/2015/10/relationships/revisionInfo" Target="revisionInfo.xml" Id="rId22"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6T06:22:15.4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6T06:55:54.4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6T06:30:17.3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6T06:34:46.6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6T06:39:02.7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6T06:44:08.7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48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5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73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451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12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73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21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058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34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5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08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43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 spc="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2600" kern="1200" spc="5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2200" kern="1200" spc="5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800" kern="1200" spc="5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800" kern="1200" spc="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fferent Hand Drawn Graphs">
            <a:extLst>
              <a:ext uri="{FF2B5EF4-FFF2-40B4-BE49-F238E27FC236}">
                <a16:creationId xmlns:a16="http://schemas.microsoft.com/office/drawing/2014/main" id="{FE1B2525-8EAD-DB7A-A554-B8B316BF14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74" b="6250"/>
          <a:stretch/>
        </p:blipFill>
        <p:spPr>
          <a:xfrm>
            <a:off x="20" y="10"/>
            <a:ext cx="12188931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03E11D-D7FB-44ED-80F1-8CDAD7A9A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40080"/>
            <a:ext cx="6894575" cy="35661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8200">
                <a:solidFill>
                  <a:schemeClr val="bg1"/>
                </a:solidFill>
                <a:cs typeface="Calibri Light"/>
              </a:rPr>
              <a:t>Data Visualization</a:t>
            </a:r>
            <a:endParaRPr lang="en-US" sz="82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" y="4636008"/>
            <a:ext cx="6894576" cy="1572768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a typeface="Yu Gothic Medium"/>
              </a:rPr>
              <a:t>Sajjan Adhikari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A6A27E"/>
          </a:solidFill>
          <a:ln w="38100" cap="rnd">
            <a:solidFill>
              <a:srgbClr val="A6A27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27D45-5FE6-DF72-B2C6-4BF6710BB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Scatter Plot</a:t>
            </a:r>
            <a:endParaRPr lang="en-US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A6A27E"/>
          </a:solidFill>
          <a:ln w="38100" cap="rnd">
            <a:solidFill>
              <a:srgbClr val="A6A27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AD5DC1-DB5E-5E75-9AEA-FE39F803E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35962"/>
            <a:ext cx="4162245" cy="3381958"/>
          </a:xfrm>
        </p:spPr>
        <p:txBody>
          <a:bodyPr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Displays individual data points as dots on a two-dimensional plane</a:t>
            </a:r>
          </a:p>
          <a:p>
            <a:r>
              <a:rPr lang="en-US" sz="2400" dirty="0">
                <a:ea typeface="+mn-lt"/>
                <a:cs typeface="+mn-lt"/>
              </a:rPr>
              <a:t>useful for showing the relationship between two continuous variables</a:t>
            </a:r>
            <a:endParaRPr lang="en-US" sz="2400" dirty="0">
              <a:ea typeface="Yu Gothic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Content Placeholder 3" descr="A graph with blue dots&#10;&#10;Description automatically generated">
            <a:extLst>
              <a:ext uri="{FF2B5EF4-FFF2-40B4-BE49-F238E27FC236}">
                <a16:creationId xmlns:a16="http://schemas.microsoft.com/office/drawing/2014/main" id="{BFE93F62-39C9-BC1C-37D0-FC4E04470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1521847"/>
            <a:ext cx="6903720" cy="381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7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FC084-798F-39B5-17FF-2094A5E5E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Box Plot</a:t>
            </a:r>
            <a:endParaRPr lang="en-US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A6A27E"/>
          </a:solidFill>
          <a:ln w="38100" cap="rnd">
            <a:solidFill>
              <a:srgbClr val="A6A27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2A0782-DB4A-18DE-96F0-2A94414D8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78454"/>
            <a:ext cx="4536056" cy="3425089"/>
          </a:xfrm>
        </p:spPr>
        <p:txBody>
          <a:bodyPr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Provides a summary of the distribution of a dataset by displaying the median, quartiles, and potential outliers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Content Placeholder 3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C0C5DCB2-CE5C-B261-4367-D302B3569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890" y="640080"/>
            <a:ext cx="653653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13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0494A-ABAF-3386-22C3-2046D12C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Heatmap </a:t>
            </a:r>
            <a:endParaRPr lang="en-US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A6A27E"/>
          </a:solidFill>
          <a:ln w="38100" cap="rnd">
            <a:solidFill>
              <a:srgbClr val="A6A27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0F1345-7F38-4294-CD2E-56CF2AC28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50340"/>
            <a:ext cx="4032849" cy="3367580"/>
          </a:xfrm>
        </p:spPr>
        <p:txBody>
          <a:bodyPr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Uses color intensity to represent values in a matrix</a:t>
            </a:r>
          </a:p>
          <a:p>
            <a:r>
              <a:rPr lang="en-US" sz="2400" dirty="0">
                <a:ea typeface="+mn-lt"/>
                <a:cs typeface="+mn-lt"/>
              </a:rPr>
              <a:t>often used for visualizing correlation matrices or 2D data</a:t>
            </a:r>
            <a:endParaRPr lang="en-US" sz="2400">
              <a:ea typeface="Yu Gothic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Content Placeholder 3" descr="A graph showing different colors of the airport location&#10;&#10;Description automatically generated">
            <a:extLst>
              <a:ext uri="{FF2B5EF4-FFF2-40B4-BE49-F238E27FC236}">
                <a16:creationId xmlns:a16="http://schemas.microsoft.com/office/drawing/2014/main" id="{F449727E-B5D7-54CD-CC02-BC3E50130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1421288"/>
            <a:ext cx="7536323" cy="369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17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51A44-701C-7990-4202-48021991B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600">
                <a:ea typeface="+mj-lt"/>
                <a:cs typeface="+mj-lt"/>
              </a:rPr>
              <a:t>Word Cloud</a:t>
            </a:r>
            <a:endParaRPr lang="en-US" sz="5600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A6A27E"/>
          </a:solidFill>
          <a:ln w="38100" cap="rnd">
            <a:solidFill>
              <a:srgbClr val="A6A27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C57CB1A5-3488-368B-380A-F204851BB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574640"/>
            <a:ext cx="5465869" cy="3634136"/>
          </a:xfrm>
        </p:spPr>
        <p:txBody>
          <a:bodyPr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Represents text data, where the size of each word is proportional to its frequency in the text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Content Placeholder 3" descr="A white paper with words on it&#10;&#10;Description automatically generated">
            <a:extLst>
              <a:ext uri="{FF2B5EF4-FFF2-40B4-BE49-F238E27FC236}">
                <a16:creationId xmlns:a16="http://schemas.microsoft.com/office/drawing/2014/main" id="{A2DCC2B5-46B3-A904-97F1-7234D868F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543" y="640080"/>
            <a:ext cx="470397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59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7E08E-FD66-B364-3814-068F7542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6100" dirty="0">
                <a:ea typeface="+mj-lt"/>
                <a:cs typeface="+mj-lt"/>
              </a:rPr>
            </a:br>
            <a:endParaRPr lang="en-US" sz="6100"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r>
              <a:rPr lang="en-US" sz="5500" dirty="0">
                <a:ea typeface="+mj-lt"/>
                <a:cs typeface="+mj-lt"/>
              </a:rPr>
              <a:t>3D Scatter Plot</a:t>
            </a:r>
            <a:endParaRPr lang="en-US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A6A27E"/>
          </a:solidFill>
          <a:ln w="38100" cap="rnd">
            <a:solidFill>
              <a:srgbClr val="A6A27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054E930-831D-0439-07F1-D2D9C0DD4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72258"/>
            <a:ext cx="4358607" cy="3421309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Extends the scatter plot into three dimensions</a:t>
            </a:r>
            <a:endParaRPr lang="en-US" dirty="0"/>
          </a:p>
        </p:txBody>
      </p:sp>
      <p:pic>
        <p:nvPicPr>
          <p:cNvPr id="4" name="Content Placeholder 3" descr="A graph with green dots&#10;&#10;Description automatically generated">
            <a:extLst>
              <a:ext uri="{FF2B5EF4-FFF2-40B4-BE49-F238E27FC236}">
                <a16:creationId xmlns:a16="http://schemas.microsoft.com/office/drawing/2014/main" id="{B9EB62D1-8BC2-70DB-4AFB-04C033AB3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44" r="2377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7897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85FB-67EA-BD5D-E66B-62BC65B0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586A3-04D1-9C4F-50C2-453E9ABD1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>
            <a:normAutofit/>
          </a:bodyPr>
          <a:lstStyle/>
          <a:p>
            <a:pPr marL="0" indent="0" algn="ctr">
              <a:buNone/>
            </a:pPr>
            <a:endParaRPr lang="en-US" dirty="0">
              <a:ea typeface="Yu Gothic Medium"/>
            </a:endParaRPr>
          </a:p>
          <a:p>
            <a:pPr marL="0" indent="0" algn="ctr">
              <a:buNone/>
            </a:pPr>
            <a:endParaRPr lang="en-US" dirty="0">
              <a:ea typeface="Yu Gothic Medium"/>
            </a:endParaRPr>
          </a:p>
          <a:p>
            <a:pPr marL="0" indent="0" algn="ctr">
              <a:buNone/>
            </a:pPr>
            <a:endParaRPr lang="en-US" dirty="0">
              <a:ea typeface="Yu Gothic Medium"/>
            </a:endParaRPr>
          </a:p>
          <a:p>
            <a:pPr marL="0" indent="0" algn="ctr">
              <a:buNone/>
            </a:pPr>
            <a:r>
              <a:rPr lang="en-US" sz="7200" dirty="0">
                <a:ea typeface="Yu Gothic Medium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2209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B6DB-8FD1-AE82-FE68-7938455F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Yu Gothic"/>
              </a:rPr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8D232-D13C-4285-E6FA-4F338DC47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>
            <a:normAutofit fontScale="9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The process of finding trends and correlations in our data by representing it pictorially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Data visualization is a field in data analysis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it is especially useful when we have large data sets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it can be difficult to truly understand your data when it’s just in tabular form</a:t>
            </a:r>
          </a:p>
          <a:p>
            <a:endParaRPr lang="en-US" dirty="0">
              <a:ea typeface="Yu Gothic Medium"/>
            </a:endParaRPr>
          </a:p>
          <a:p>
            <a:pPr marL="0" indent="0">
              <a:buNone/>
            </a:pPr>
            <a:endParaRPr lang="en-US" dirty="0">
              <a:ea typeface="Yu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73612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81E69-026C-48FB-B18E-7F879050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Yu Gothic"/>
              </a:rPr>
              <a:t>Why do we visualize data?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44723-82A1-5F03-D2DB-139B3C266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Decision-Making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Insights provided by visualization helps in decision making</a:t>
            </a:r>
            <a:endParaRPr lang="en-US" dirty="0"/>
          </a:p>
          <a:p>
            <a:pPr lvl="1">
              <a:buFont typeface="Courier New,monospace" panose="020B0604020202020204" pitchFamily="34" charset="0"/>
              <a:buChar char="o"/>
            </a:pP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Enhances Data Understanding</a:t>
            </a:r>
            <a:endParaRPr lang="en-US" dirty="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It allows us to see patterns, trends, and relationships in data </a:t>
            </a:r>
            <a:endParaRPr lang="en-US">
              <a:ea typeface="Yu Gothic Medium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Simplifies Complex Information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Effective Storytelling</a:t>
            </a:r>
          </a:p>
          <a:p>
            <a:pPr marL="0" indent="0">
              <a:buNone/>
            </a:pPr>
            <a:endParaRPr lang="en-US" dirty="0">
              <a:ea typeface="Yu Gothic Medium"/>
            </a:endParaRPr>
          </a:p>
          <a:p>
            <a:pPr marL="0" indent="0">
              <a:buNone/>
            </a:pPr>
            <a:endParaRPr lang="en-US" dirty="0">
              <a:ea typeface="Yu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96519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D9D6-2DA9-9905-21E9-D8BB4C3E4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Yu Gothic"/>
              </a:rPr>
              <a:t>Most popular tool?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3CA59-D690-8E79-158D-ABA22638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Microsoft Power BI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Tableau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IBM Watson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Dundas BI</a:t>
            </a:r>
            <a:endParaRPr lang="en-US" dirty="0">
              <a:ea typeface="Yu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76728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1439-86B6-4C23-C2FA-CD3DF6DB9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Yu Gothic"/>
              </a:rPr>
              <a:t>Data visualization in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FC663-411D-7275-F036-323F0F743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Python offers several plotting libraries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Matplotlib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Seaborn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 err="1">
                <a:ea typeface="+mn-lt"/>
                <a:cs typeface="+mn-lt"/>
              </a:rPr>
              <a:t>Plotly</a:t>
            </a:r>
          </a:p>
          <a:p>
            <a:r>
              <a:rPr lang="en-US" dirty="0">
                <a:ea typeface="+mn-lt"/>
                <a:cs typeface="+mn-lt"/>
              </a:rPr>
              <a:t>aw</a:t>
            </a:r>
          </a:p>
        </p:txBody>
      </p:sp>
    </p:spTree>
    <p:extLst>
      <p:ext uri="{BB962C8B-B14F-4D97-AF65-F5344CB8AC3E}">
        <p14:creationId xmlns:p14="http://schemas.microsoft.com/office/powerpoint/2010/main" val="4213110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EF395-4923-67CA-6F2B-5BFE5319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Yu Gothic"/>
              </a:rPr>
              <a:t>Diagrams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DB3E5-F30E-2FF0-AC44-18011FF1B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>
            <a:normAutofit fontScale="92500" lnSpcReduction="10000"/>
          </a:bodyPr>
          <a:lstStyle/>
          <a:p>
            <a:r>
              <a:rPr lang="en-US" dirty="0">
                <a:ea typeface="Yu Gothic Medium"/>
              </a:rPr>
              <a:t>Commonly used diagrams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Yu Gothic Medium"/>
              </a:rPr>
              <a:t>Bar chart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Histogram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Line Chart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Scatter Plot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Box Plot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Pie Chart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Heatmap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Word Cloud</a:t>
            </a:r>
            <a:endParaRPr lang="en-US" dirty="0">
              <a:ea typeface="Yu Gothic Medium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3D Scatter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30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D09DF-511A-32F2-F251-17A59E8AE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 lvl="1">
              <a:spcBef>
                <a:spcPts val="500"/>
              </a:spcBef>
            </a:pPr>
            <a:r>
              <a:rPr lang="en-US" sz="5400" dirty="0">
                <a:latin typeface="Yu Gothic Medium"/>
                <a:ea typeface="Yu Gothic Medium"/>
              </a:rPr>
              <a:t>Bar chart</a:t>
            </a:r>
            <a:endParaRPr lang="en-US" sz="5400" dirty="0">
              <a:solidFill>
                <a:srgbClr val="000000"/>
              </a:solidFill>
              <a:latin typeface="Yu Gothic Medium"/>
              <a:ea typeface="Yu Gothic Medium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A6A27E"/>
          </a:solidFill>
          <a:ln w="38100" cap="rnd">
            <a:solidFill>
              <a:srgbClr val="A6A27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402B06-E49E-273D-A211-BC02BBED1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5091853" cy="3320668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Displays categorical data with rectangular bars 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 Useful for comparing categories or showing distribution</a:t>
            </a:r>
            <a:endParaRPr lang="en-US" dirty="0">
              <a:ea typeface="Yu Gothic Medium"/>
            </a:endParaRPr>
          </a:p>
        </p:txBody>
      </p:sp>
      <p:pic>
        <p:nvPicPr>
          <p:cNvPr id="4" name="Content Placeholder 3" descr="A graph with red and blue bars&#10;&#10;Description automatically generated">
            <a:extLst>
              <a:ext uri="{FF2B5EF4-FFF2-40B4-BE49-F238E27FC236}">
                <a16:creationId xmlns:a16="http://schemas.microsoft.com/office/drawing/2014/main" id="{933C7BFB-643C-38DB-42C2-B55A00005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 r="2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224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E7BED-7728-D587-7469-ECF47204B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br>
              <a:rPr lang="en-US" sz="4300">
                <a:latin typeface="Yu Gothic Medium"/>
                <a:ea typeface="Yu Gothic Medium"/>
              </a:rPr>
            </a:br>
            <a:r>
              <a:rPr lang="en-US" sz="4300">
                <a:latin typeface="Yu Gothic Medium"/>
                <a:ea typeface="Yu Gothic Medium"/>
              </a:rPr>
              <a:t>Histogram</a:t>
            </a:r>
          </a:p>
          <a:p>
            <a:pPr>
              <a:lnSpc>
                <a:spcPct val="90000"/>
              </a:lnSpc>
            </a:pPr>
            <a:endParaRPr lang="en-US" sz="4300">
              <a:ea typeface="Yu Gothic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A6A27E"/>
          </a:solidFill>
          <a:ln w="38100" cap="rnd">
            <a:solidFill>
              <a:srgbClr val="A6A27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347975-D126-142E-D149-0405D8496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32150"/>
            <a:ext cx="5465869" cy="3576626"/>
          </a:xfrm>
        </p:spPr>
        <p:txBody>
          <a:bodyPr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to show frequency of  distributions</a:t>
            </a:r>
          </a:p>
          <a:p>
            <a:r>
              <a:rPr lang="en-US" dirty="0">
                <a:ea typeface="+mn-lt"/>
                <a:cs typeface="+mn-lt"/>
              </a:rPr>
              <a:t>good for showing general distributional features of dataset variables</a:t>
            </a:r>
            <a:endParaRPr lang="en-US" dirty="0">
              <a:ea typeface="Yu Gothic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Content Placeholder 3" descr="A graph of quality defect&#10;&#10;Description automatically generated">
            <a:extLst>
              <a:ext uri="{FF2B5EF4-FFF2-40B4-BE49-F238E27FC236}">
                <a16:creationId xmlns:a16="http://schemas.microsoft.com/office/drawing/2014/main" id="{B18AAEF5-B90B-44E2-69F6-FE6A216DA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048" y="1257671"/>
            <a:ext cx="5976552" cy="399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47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80D32-C213-FE74-3D50-58C1069A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600">
                <a:ea typeface="+mj-lt"/>
                <a:cs typeface="+mj-lt"/>
              </a:rPr>
              <a:t>Line Chart</a:t>
            </a:r>
            <a:endParaRPr lang="en-US" sz="560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A6A27E"/>
          </a:solidFill>
          <a:ln w="38100" cap="rnd">
            <a:solidFill>
              <a:srgbClr val="A6A27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54D132-5EA2-4761-D506-CEE191251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5408359" cy="3547872"/>
          </a:xfrm>
        </p:spPr>
        <p:txBody>
          <a:bodyPr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Shows data points connected by straight lines, typically used for visualizing trends over time or continuous data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Content Placeholder 3" descr="A graph with green line and numbers&#10;&#10;Description automatically generated">
            <a:extLst>
              <a:ext uri="{FF2B5EF4-FFF2-40B4-BE49-F238E27FC236}">
                <a16:creationId xmlns:a16="http://schemas.microsoft.com/office/drawing/2014/main" id="{818D7179-F097-BD92-333B-93A378C62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048" y="1284378"/>
            <a:ext cx="5631496" cy="41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3592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20301B"/>
      </a:dk2>
      <a:lt2>
        <a:srgbClr val="F0F1F3"/>
      </a:lt2>
      <a:accent1>
        <a:srgbClr val="A6A27E"/>
      </a:accent1>
      <a:accent2>
        <a:srgbClr val="97A872"/>
      </a:accent2>
      <a:accent3>
        <a:srgbClr val="8BAA80"/>
      </a:accent3>
      <a:accent4>
        <a:srgbClr val="76AD7E"/>
      </a:accent4>
      <a:accent5>
        <a:srgbClr val="81AA98"/>
      </a:accent5>
      <a:accent6>
        <a:srgbClr val="73A9A8"/>
      </a:accent6>
      <a:hlink>
        <a:srgbClr val="6B72AF"/>
      </a:hlink>
      <a:folHlink>
        <a:srgbClr val="7F7F7F"/>
      </a:folHlink>
    </a:clrScheme>
    <a:fontScheme name="Custom 2">
      <a:majorFont>
        <a:latin typeface="Yu Gothic"/>
        <a:ea typeface=""/>
        <a:cs typeface=""/>
      </a:majorFont>
      <a:minorFont>
        <a:latin typeface="Yu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SketchyVTI</vt:lpstr>
      <vt:lpstr>Data Visualization</vt:lpstr>
      <vt:lpstr>Introduction</vt:lpstr>
      <vt:lpstr>Why do we visualize data?</vt:lpstr>
      <vt:lpstr>Most popular tool?</vt:lpstr>
      <vt:lpstr>Data visualization in Python</vt:lpstr>
      <vt:lpstr>Diagrams </vt:lpstr>
      <vt:lpstr>Bar chart</vt:lpstr>
      <vt:lpstr> Histogram </vt:lpstr>
      <vt:lpstr>Line Chart</vt:lpstr>
      <vt:lpstr>Scatter Plot</vt:lpstr>
      <vt:lpstr>Box Plot</vt:lpstr>
      <vt:lpstr>Heatmap </vt:lpstr>
      <vt:lpstr>Word Cloud</vt:lpstr>
      <vt:lpstr>  3D Scatter Plot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189</cp:revision>
  <dcterms:created xsi:type="dcterms:W3CDTF">2023-12-16T05:42:15Z</dcterms:created>
  <dcterms:modified xsi:type="dcterms:W3CDTF">2023-12-16T07:16:25Z</dcterms:modified>
</cp:coreProperties>
</file>